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3CEF3-2351-4599-BFF5-E5392A0B7710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3E283-C1C5-4C87-9231-20C800EC4B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96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6927-8E0B-D946-963E-9750E93ED997}" type="slidenum">
              <a:rPr kumimoji="1" lang="zh-TW" altLang="en-US" smtClean="0">
                <a:solidFill>
                  <a:prstClr val="black"/>
                </a:solidFill>
              </a:rPr>
              <a:pPr/>
              <a:t>4</a:t>
            </a:fld>
            <a:endParaRPr kumimoji="1"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407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0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14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680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79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9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4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98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50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07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91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20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7978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18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63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02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7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88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54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36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06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82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18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5937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23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12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43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0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48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14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117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1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742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2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43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55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05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71600" y="728897"/>
            <a:ext cx="94488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600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基於</a:t>
            </a:r>
            <a:r>
              <a:rPr kumimoji="1" lang="en-US" altLang="zh-TW" sz="3600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AI</a:t>
            </a:r>
            <a:r>
              <a:rPr kumimoji="1" lang="zh-TW" altLang="en-US" sz="3600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辨識及可見光定位</a:t>
            </a:r>
            <a:r>
              <a:rPr kumimoji="1" lang="zh-TW" altLang="en-US" sz="3600" dirty="0" smtClean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的</a:t>
            </a:r>
            <a:r>
              <a:rPr kumimoji="1" lang="en-US" altLang="zh-TW" sz="3600" dirty="0" smtClean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6G</a:t>
            </a:r>
            <a:r>
              <a:rPr kumimoji="1" lang="zh-CN" altLang="en-US" sz="3600" dirty="0" smtClean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光</a:t>
            </a:r>
            <a:r>
              <a:rPr kumimoji="1" lang="zh-CN" altLang="en-US" sz="3600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通訊系統</a:t>
            </a:r>
            <a:endParaRPr lang="zh-TW" altLang="en-US" sz="24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1524000" y="3280612"/>
            <a:ext cx="9144000" cy="2211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prstClr val="black"/>
                </a:solidFill>
              </a:rPr>
              <a:t>指導</a:t>
            </a:r>
            <a:r>
              <a:rPr lang="zh-CN" altLang="en-US" dirty="0">
                <a:solidFill>
                  <a:prstClr val="black"/>
                </a:solidFill>
              </a:rPr>
              <a:t>教授：呂海涵教授</a:t>
            </a:r>
            <a:endParaRPr lang="en-US" altLang="zh-CN" dirty="0">
              <a:solidFill>
                <a:prstClr val="black"/>
              </a:solidFill>
            </a:endParaRPr>
          </a:p>
          <a:p>
            <a:r>
              <a:rPr lang="zh-CN" altLang="en-US" dirty="0">
                <a:solidFill>
                  <a:prstClr val="black"/>
                </a:solidFill>
              </a:rPr>
              <a:t>指導老師：何宣螢老師</a:t>
            </a:r>
            <a:endParaRPr lang="zh-TW" altLang="en-US" dirty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227 24 </a:t>
            </a:r>
            <a:r>
              <a:rPr lang="zh-CN" altLang="en-US" dirty="0" smtClean="0">
                <a:solidFill>
                  <a:prstClr val="black"/>
                </a:solidFill>
              </a:rPr>
              <a:t>劉冠宏</a:t>
            </a: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06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008" y="365125"/>
            <a:ext cx="9249792" cy="1325563"/>
          </a:xfrm>
        </p:spPr>
        <p:txBody>
          <a:bodyPr/>
          <a:lstStyle/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製作訓練資料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A208CB-289F-4A86-8537-4C71A8598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用</a:t>
            </a:r>
            <a:r>
              <a:rPr kumimoji="1" lang="en-US" altLang="zh-TW" dirty="0">
                <a:latin typeface="Kaiti SC" panose="02010600040101010101" pitchFamily="2" charset="-122"/>
                <a:ea typeface="Kaiti SC" panose="02010600040101010101" pitchFamily="2" charset="-122"/>
              </a:rPr>
              <a:t>python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實作了一支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Label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的程式，將座標存為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JSON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，影像存為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.NPY</a:t>
            </a:r>
          </a:p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人生好難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TW" altLang="en-US" dirty="0"/>
          </a:p>
        </p:txBody>
      </p:sp>
      <p:pic>
        <p:nvPicPr>
          <p:cNvPr id="4" name="圖片 4">
            <a:extLst>
              <a:ext uri="{FF2B5EF4-FFF2-40B4-BE49-F238E27FC236}">
                <a16:creationId xmlns="" xmlns:a16="http://schemas.microsoft.com/office/drawing/2014/main" id="{B3CD56B0-87C4-FF49-AB20-BA2341ED2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788" y="2286000"/>
            <a:ext cx="6226175" cy="389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869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008" y="365125"/>
            <a:ext cx="9249792" cy="1325563"/>
          </a:xfrm>
        </p:spPr>
        <p:txBody>
          <a:bodyPr/>
          <a:lstStyle/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建立</a:t>
            </a:r>
            <a:r>
              <a:rPr kumimoji="1" lang="en-US" altLang="zh-TW" dirty="0">
                <a:latin typeface="Kaiti SC" panose="02010600040101010101" pitchFamily="2" charset="-122"/>
                <a:ea typeface="Kaiti SC" panose="02010600040101010101" pitchFamily="2" charset="-122"/>
              </a:rPr>
              <a:t>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A208CB-289F-4A86-8537-4C71A8598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="" xmlns:a16="http://schemas.microsoft.com/office/drawing/2014/main" id="{8155D879-B79E-7640-BE83-01E103118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88506" y="1825626"/>
            <a:ext cx="561498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9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008" y="365125"/>
            <a:ext cx="9249792" cy="1325563"/>
          </a:xfrm>
        </p:spPr>
        <p:txBody>
          <a:bodyPr/>
          <a:lstStyle/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影像處理及加強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A208CB-289F-4A86-8537-4C71A8598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用類似差分的方式，可以將明顯較周圍亮的點做加強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實際實現使用</a:t>
            </a:r>
            <a:r>
              <a:rPr kumimoji="1"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Tensorflow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TW" altLang="en-US" dirty="0"/>
          </a:p>
        </p:txBody>
      </p:sp>
      <p:pic>
        <p:nvPicPr>
          <p:cNvPr id="4" name="圖片 4">
            <a:extLst>
              <a:ext uri="{FF2B5EF4-FFF2-40B4-BE49-F238E27FC236}">
                <a16:creationId xmlns="" xmlns:a16="http://schemas.microsoft.com/office/drawing/2014/main" id="{53B03B6F-0168-154F-9126-2FFF35431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03525"/>
            <a:ext cx="10363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37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008" y="365125"/>
            <a:ext cx="9249792" cy="1325563"/>
          </a:xfrm>
        </p:spPr>
        <p:txBody>
          <a:bodyPr/>
          <a:lstStyle/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訓練結果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A208CB-289F-4A86-8537-4C71A8598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latin typeface="Kaiti SC" panose="02010600040101010101" pitchFamily="2" charset="-122"/>
                <a:ea typeface="Kaiti SC" panose="02010600040101010101" pitchFamily="2" charset="-122"/>
              </a:rPr>
              <a:t>Loss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函數使用ＭＳＥ在最後不容易降低，而ＭＡＥ會有比較好的表現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-US" altLang="zh-TW" dirty="0">
                <a:latin typeface="Kaiti SC" panose="02010600040101010101" pitchFamily="2" charset="-122"/>
                <a:ea typeface="Kaiti SC" panose="02010600040101010101" pitchFamily="2" charset="-122"/>
              </a:rPr>
              <a:t>Activation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使用</a:t>
            </a:r>
            <a:r>
              <a:rPr lang="zh-TW" altLang="zh-TW" dirty="0">
                <a:latin typeface="Kaiti SC" panose="02010600040101010101" pitchFamily="2" charset="-122"/>
                <a:ea typeface="Kaiti SC" panose="02010600040101010101" pitchFamily="2" charset="-122"/>
              </a:rPr>
              <a:t>ThresholdedReLU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會有比</a:t>
            </a: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ReLU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更好的表現</a:t>
            </a:r>
            <a:endParaRPr kumimoji="1"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此模型證實是有能力做出正確預測的，且不容易過度擬合</a:t>
            </a:r>
            <a:endParaRPr kumimoji="1"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kumimoji="1" lang="en-US" altLang="zh-TW" dirty="0">
                <a:latin typeface="Kaiti SC" panose="02010600040101010101" pitchFamily="2" charset="-122"/>
                <a:ea typeface="Kaiti SC" panose="02010600040101010101" pitchFamily="2" charset="-122"/>
              </a:rPr>
              <a:t>30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個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epoch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可以讓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loss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降到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val_loss6.02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kumimoji="1"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900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008" y="365125"/>
            <a:ext cx="9249792" cy="1325563"/>
          </a:xfrm>
        </p:spPr>
        <p:txBody>
          <a:bodyPr/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硬體控制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A208CB-289F-4A86-8537-4C71A8598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必須避免誤判所導致的頻繁操控</a:t>
            </a:r>
            <a:endParaRPr kumimoji="1"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引入ＲＦ通訊作為是否成功連接的判斷</a:t>
            </a:r>
            <a:endParaRPr kumimoji="1"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使用</a:t>
            </a:r>
            <a:r>
              <a:rPr kumimoji="1" lang="en-US" altLang="zh-TW" dirty="0" err="1">
                <a:latin typeface="Kaiti SC" panose="02010600040101010101" pitchFamily="2" charset="-122"/>
                <a:ea typeface="Kaiti SC" panose="02010600040101010101" pitchFamily="2" charset="-122"/>
              </a:rPr>
              <a:t>move_to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取代</a:t>
            </a:r>
            <a:r>
              <a:rPr kumimoji="1"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move_by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在光點有相當距離或是無法辨識時使用ＰＤ跟發射器做定位預測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thorlabs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預設禁止反轉以及限速，用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apt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代碼將其解除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76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008" y="365125"/>
            <a:ext cx="9249792" cy="1325563"/>
          </a:xfrm>
        </p:spPr>
        <p:txBody>
          <a:bodyPr/>
          <a:lstStyle/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未來展望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A208CB-289F-4A86-8537-4C71A8598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取得更多的數據使得定位精度更上升</a:t>
            </a:r>
            <a:endParaRPr kumimoji="1"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fontAlgn="auto">
              <a:spcAft>
                <a:spcPts val="0"/>
              </a:spcAft>
              <a:defRPr/>
            </a:pPr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建立更好的</a:t>
            </a:r>
            <a:r>
              <a:rPr kumimoji="1" lang="en-US" altLang="zh-TW" dirty="0">
                <a:latin typeface="Kaiti SC" panose="02010600040101010101" pitchFamily="2" charset="-122"/>
                <a:ea typeface="Kaiti SC" panose="02010600040101010101" pitchFamily="2" charset="-122"/>
              </a:rPr>
              <a:t>Model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加速運行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fontAlgn="auto">
              <a:spcAft>
                <a:spcPts val="0"/>
              </a:spcAft>
              <a:defRPr/>
            </a:pPr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將控制系統簡化加速</a:t>
            </a:r>
            <a:endParaRPr kumimoji="1"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fontAlgn="auto">
              <a:spcAft>
                <a:spcPts val="0"/>
              </a:spcAft>
              <a:defRPr/>
            </a:pPr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降低硬體需求</a:t>
            </a:r>
            <a:endParaRPr kumimoji="1"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576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008" y="365125"/>
            <a:ext cx="9249792" cy="1325563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致謝</a:t>
            </a:r>
            <a:endParaRPr lang="zh-TW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A208CB-289F-4A86-8537-4C71A8598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感謝呂海涵教授的指導</a:t>
            </a:r>
            <a:endParaRPr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感謝實驗室學長的協助</a:t>
            </a:r>
            <a:endParaRPr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TW" altLang="en-US" dirty="0" smtClean="0">
                <a:latin typeface="Kaiti SC" panose="02010600040101010101" pitchFamily="2" charset="-122"/>
                <a:ea typeface="Kaiti SC" panose="02010600040101010101" pitchFamily="2" charset="-122"/>
              </a:rPr>
              <a:t>感謝</a:t>
            </a:r>
            <a:r>
              <a:rPr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何</a:t>
            </a:r>
            <a:r>
              <a:rPr lang="zh-TW" altLang="en-US" dirty="0" smtClean="0">
                <a:latin typeface="Kaiti SC" panose="02010600040101010101" pitchFamily="2" charset="-122"/>
                <a:ea typeface="Kaiti SC" panose="02010600040101010101" pitchFamily="2" charset="-122"/>
              </a:rPr>
              <a:t>宣</a:t>
            </a:r>
            <a:r>
              <a:rPr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螢老師的教導</a:t>
            </a:r>
            <a:endParaRPr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感謝父母、同學的</a:t>
            </a:r>
            <a:r>
              <a:rPr lang="zh-TW" altLang="en-US" dirty="0" smtClean="0">
                <a:latin typeface="Kaiti SC" panose="02010600040101010101" pitchFamily="2" charset="-122"/>
                <a:ea typeface="Kaiti SC" panose="02010600040101010101" pitchFamily="2" charset="-122"/>
              </a:rPr>
              <a:t>支持</a:t>
            </a:r>
            <a:endParaRPr lang="en-US" altLang="zh-TW" dirty="0" smtClean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312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008" y="365125"/>
            <a:ext cx="9249792" cy="1325563"/>
          </a:xfrm>
        </p:spPr>
        <p:txBody>
          <a:bodyPr/>
          <a:lstStyle/>
          <a:p>
            <a:r>
              <a:rPr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關於自由空間光通訊系統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A208CB-289F-4A86-8537-4C71A8598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什麼是自由空間光通訊？</a:t>
            </a:r>
            <a:endParaRPr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他的速度有多快？</a:t>
            </a:r>
            <a:endParaRPr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他面對的問題是？</a:t>
            </a:r>
            <a:endParaRPr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255DBB3C-A931-1945-B2FC-0634CB59B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541" y="2449682"/>
            <a:ext cx="4320259" cy="28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3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008" y="365125"/>
            <a:ext cx="9249792" cy="1325563"/>
          </a:xfrm>
        </p:spPr>
        <p:txBody>
          <a:bodyPr/>
          <a:lstStyle/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最後的一哩路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A208CB-289F-4A86-8537-4C71A8598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目前，網路的速度除非你是使用中華電信，不然幾乎都是取決於客戶端而非廠商端。</a:t>
            </a:r>
            <a:endParaRPr kumimoji="1"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那麼要如何提速？</a:t>
            </a:r>
            <a:endParaRPr kumimoji="1"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CA3698D0-8DED-C549-9814-56423F8CE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03" b="30374"/>
          <a:stretch/>
        </p:blipFill>
        <p:spPr bwMode="auto">
          <a:xfrm>
            <a:off x="9788451" y="5305777"/>
            <a:ext cx="1565349" cy="59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9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008" y="365125"/>
            <a:ext cx="9249792" cy="1325563"/>
          </a:xfrm>
        </p:spPr>
        <p:txBody>
          <a:bodyPr/>
          <a:lstStyle/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專題簡介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A208CB-289F-4A86-8537-4C71A8598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螢幕快照 2019-08-31 下午6.52.56.png" descr="螢幕快照 2019-08-31 下午6.52.56.png">
            <a:extLst>
              <a:ext uri="{FF2B5EF4-FFF2-40B4-BE49-F238E27FC236}">
                <a16:creationId xmlns="" xmlns:a16="http://schemas.microsoft.com/office/drawing/2014/main" id="{3237F2A1-5FB1-3749-B25A-5F32F6EBA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"/>
          <a:stretch>
            <a:fillRect/>
          </a:stretch>
        </p:blipFill>
        <p:spPr bwMode="auto">
          <a:xfrm>
            <a:off x="2696898" y="1722077"/>
            <a:ext cx="6798204" cy="44633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09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008" y="365125"/>
            <a:ext cx="9249792" cy="1325563"/>
          </a:xfrm>
        </p:spPr>
        <p:txBody>
          <a:bodyPr/>
          <a:lstStyle/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實際構造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A208CB-289F-4A86-8537-4C71A8598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="" xmlns:a16="http://schemas.microsoft.com/office/drawing/2014/main" id="{6D64B521-7E99-E64D-A92D-F4FBB9091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3988" y="1690688"/>
            <a:ext cx="4205287" cy="4311650"/>
          </a:xfrm>
          <a:prstGeom prst="rect">
            <a:avLst/>
          </a:prstGeom>
        </p:spPr>
      </p:pic>
      <p:pic>
        <p:nvPicPr>
          <p:cNvPr id="5" name="圖片 6">
            <a:extLst>
              <a:ext uri="{FF2B5EF4-FFF2-40B4-BE49-F238E27FC236}">
                <a16:creationId xmlns="" xmlns:a16="http://schemas.microsoft.com/office/drawing/2014/main" id="{38FDFFFD-74C8-4846-BACF-99EC5B868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59"/>
          <a:stretch>
            <a:fillRect/>
          </a:stretch>
        </p:blipFill>
        <p:spPr bwMode="auto">
          <a:xfrm>
            <a:off x="1482725" y="2003426"/>
            <a:ext cx="4205288" cy="399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07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008" y="365125"/>
            <a:ext cx="9249792" cy="1325563"/>
          </a:xfrm>
        </p:spPr>
        <p:txBody>
          <a:bodyPr/>
          <a:lstStyle/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控制方式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A208CB-289F-4A86-8537-4C71A8598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2644" cy="43513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利用</a:t>
            </a:r>
            <a:r>
              <a:rPr kumimoji="1" lang="en-US" altLang="zh-TW" dirty="0">
                <a:latin typeface="Kaiti SC" panose="02010600040101010101" pitchFamily="2" charset="-122"/>
                <a:ea typeface="Kaiti SC" panose="02010600040101010101" pitchFamily="2" charset="-122"/>
              </a:rPr>
              <a:t>python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</a:t>
            </a:r>
            <a:r>
              <a:rPr kumimoji="1"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thorlabs_apt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庫便可控制所有機器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fontAlgn="auto">
              <a:spcAft>
                <a:spcPts val="0"/>
              </a:spcAft>
              <a:defRPr/>
            </a:pP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利用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python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cv2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庫處理影像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fontAlgn="auto">
              <a:spcAft>
                <a:spcPts val="0"/>
              </a:spcAft>
              <a:defRPr/>
            </a:pP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利用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python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</a:t>
            </a:r>
            <a:r>
              <a:rPr kumimoji="1"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Tensorflow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實作影像辨識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AI</a:t>
            </a:r>
          </a:p>
          <a:p>
            <a:endParaRPr lang="zh-TW" altLang="en-US" dirty="0"/>
          </a:p>
        </p:txBody>
      </p:sp>
      <p:pic>
        <p:nvPicPr>
          <p:cNvPr id="4" name="圖片 4">
            <a:extLst>
              <a:ext uri="{FF2B5EF4-FFF2-40B4-BE49-F238E27FC236}">
                <a16:creationId xmlns="" xmlns:a16="http://schemas.microsoft.com/office/drawing/2014/main" id="{13E87506-2746-7D42-A945-D78C7F6BA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200" y="1528763"/>
            <a:ext cx="1625600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951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008" y="365125"/>
            <a:ext cx="9249792" cy="1325563"/>
          </a:xfrm>
        </p:spPr>
        <p:txBody>
          <a:bodyPr/>
          <a:lstStyle/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控制器架構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A208CB-289F-4A86-8537-4C71A8598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8">
            <a:extLst>
              <a:ext uri="{FF2B5EF4-FFF2-40B4-BE49-F238E27FC236}">
                <a16:creationId xmlns="" xmlns:a16="http://schemas.microsoft.com/office/drawing/2014/main" id="{90765969-10BC-474B-B358-39DF82AB5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85937" y="1825625"/>
            <a:ext cx="86201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6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008" y="365125"/>
            <a:ext cx="9249792" cy="1325563"/>
          </a:xfrm>
        </p:spPr>
        <p:txBody>
          <a:bodyPr/>
          <a:lstStyle/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三角定位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="" xmlns:a16="http://schemas.microsoft.com/office/drawing/2014/main" id="{103A1C3F-E46E-DB42-BF00-4063CA1FA4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>
            <a:blip r:embed="rId3"/>
            <a:stretch>
              <a:fillRect l="-965" t="-2339"/>
            </a:stretch>
          </a:blipFill>
        </p:spPr>
        <p:txBody>
          <a:bodyPr/>
          <a:lstStyle/>
          <a:p>
            <a:r>
              <a:rPr lang="zh-TW" altLang="en-US" dirty="0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2041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E9F882-9BFF-477C-9D81-29AD1170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008" y="365125"/>
            <a:ext cx="9249792" cy="1325563"/>
          </a:xfrm>
        </p:spPr>
        <p:txBody>
          <a:bodyPr/>
          <a:lstStyle/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魚眼鏡頭校正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1A208CB-289F-4A86-8537-4C71A8598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先寫了一支程式讓機器等差轉動，固定取影像</a:t>
            </a:r>
            <a:endParaRPr kumimoji="1"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然後追蹤原本在鏡心的物體轉到哪裡去了</a:t>
            </a:r>
            <a:endParaRPr kumimoji="1"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TW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假設角度僅依賴於距離鏡心的距離（圓柱對稱）</a:t>
            </a:r>
            <a:endParaRPr kumimoji="1"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TW" altLang="en-US" dirty="0"/>
          </a:p>
        </p:txBody>
      </p:sp>
      <p:pic>
        <p:nvPicPr>
          <p:cNvPr id="4" name="圖片 5">
            <a:extLst>
              <a:ext uri="{FF2B5EF4-FFF2-40B4-BE49-F238E27FC236}">
                <a16:creationId xmlns="" xmlns:a16="http://schemas.microsoft.com/office/drawing/2014/main" id="{972CE8D1-1A85-F14D-BEB6-1D728FCA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1766888"/>
            <a:ext cx="4862512" cy="36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35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</Words>
  <Application>Microsoft Office PowerPoint</Application>
  <PresentationFormat>寬螢幕</PresentationFormat>
  <Paragraphs>53</Paragraphs>
  <Slides>16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16</vt:i4>
      </vt:variant>
    </vt:vector>
  </HeadingPairs>
  <TitlesOfParts>
    <vt:vector size="27" baseType="lpstr">
      <vt:lpstr>Kaiti SC</vt:lpstr>
      <vt:lpstr>宋体</vt:lpstr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11_Office 佈景主題</vt:lpstr>
      <vt:lpstr>1_Office 佈景主題</vt:lpstr>
      <vt:lpstr>PowerPoint 簡報</vt:lpstr>
      <vt:lpstr>關於自由空間光通訊系統</vt:lpstr>
      <vt:lpstr>最後的一哩路</vt:lpstr>
      <vt:lpstr>專題簡介</vt:lpstr>
      <vt:lpstr>實際構造</vt:lpstr>
      <vt:lpstr>控制方式</vt:lpstr>
      <vt:lpstr>控制器架構</vt:lpstr>
      <vt:lpstr>三角定位</vt:lpstr>
      <vt:lpstr>魚眼鏡頭校正</vt:lpstr>
      <vt:lpstr>製作訓練資料</vt:lpstr>
      <vt:lpstr>建立Model</vt:lpstr>
      <vt:lpstr>影像處理及加強</vt:lpstr>
      <vt:lpstr>訓練結果</vt:lpstr>
      <vt:lpstr>硬體控制</vt:lpstr>
      <vt:lpstr>未來展望</vt:lpstr>
      <vt:lpstr>致謝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account</dc:creator>
  <cp:lastModifiedBy>Microsoft account</cp:lastModifiedBy>
  <cp:revision>1</cp:revision>
  <dcterms:created xsi:type="dcterms:W3CDTF">2020-06-15T08:06:40Z</dcterms:created>
  <dcterms:modified xsi:type="dcterms:W3CDTF">2020-06-15T08:07:16Z</dcterms:modified>
</cp:coreProperties>
</file>